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a657e6d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a657e6d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a657e6d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a657e6d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b9055fe1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b9055fe1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None/>
            </a:pPr>
            <a:r>
              <a:rPr lang="en" sz="1800">
                <a:solidFill>
                  <a:srgbClr val="424242"/>
                </a:solidFill>
                <a:latin typeface="Roboto"/>
                <a:ea typeface="Roboto"/>
                <a:cs typeface="Roboto"/>
                <a:sym typeface="Roboto"/>
              </a:rPr>
              <a:t>Our project encompasses both the </a:t>
            </a:r>
            <a:r>
              <a:rPr lang="en" sz="1800">
                <a:solidFill>
                  <a:srgbClr val="424242"/>
                </a:solidFill>
                <a:latin typeface="Roboto"/>
                <a:ea typeface="Roboto"/>
                <a:cs typeface="Roboto"/>
                <a:sym typeface="Roboto"/>
              </a:rPr>
              <a:t>companies</a:t>
            </a:r>
            <a:r>
              <a:rPr lang="en" sz="1800">
                <a:solidFill>
                  <a:srgbClr val="424242"/>
                </a:solidFill>
                <a:latin typeface="Roboto"/>
                <a:ea typeface="Roboto"/>
                <a:cs typeface="Roboto"/>
                <a:sym typeface="Roboto"/>
              </a:rPr>
              <a:t> and the customers as our users where both end of the users can have an advantage in providing and receiving their services. </a:t>
            </a:r>
            <a:r>
              <a:rPr lang="en" sz="1800">
                <a:solidFill>
                  <a:srgbClr val="424242"/>
                </a:solidFill>
                <a:latin typeface="Roboto"/>
                <a:ea typeface="Roboto"/>
                <a:cs typeface="Roboto"/>
                <a:sym typeface="Roboto"/>
              </a:rPr>
              <a:t>This project allows for companies and their customers to interact with one another without having to depend on a single line of communication via phone number. For example, usually one would walk into a restroom needing a toilet paper and would have to call a phone number on the stall door to call and request for their service. This requires the customer to awkwardly call and tell the administrator where they are and what services they would be needing. To further remove the unnecessary awkward and inefficient time, the customer could possibly scan a QR code leading directly to a web page designated for their specific location and they could just type in their services or press on a button to notify the staff. Additionally, having a system where the user can contact a staff without having to give information on how to better serve them gives ease and efficiency for both the companies and the customers. There are multiple usages for this. You could use them in hotels or even airbnbs where the customer can alert the staff/owners of their complaints without having to call and notify their locations. </a:t>
            </a:r>
            <a:endParaRPr sz="1800">
              <a:solidFill>
                <a:srgbClr val="424242"/>
              </a:solidFill>
              <a:latin typeface="Roboto"/>
              <a:ea typeface="Roboto"/>
              <a:cs typeface="Roboto"/>
              <a:sym typeface="Roboto"/>
            </a:endParaRPr>
          </a:p>
          <a:p>
            <a:pPr indent="0" lvl="0" marL="0" rtl="0" algn="l">
              <a:lnSpc>
                <a:spcPct val="115000"/>
              </a:lnSpc>
              <a:spcBef>
                <a:spcPts val="400"/>
              </a:spcBef>
              <a:spcAft>
                <a:spcPts val="0"/>
              </a:spcAft>
              <a:buNone/>
            </a:pPr>
            <a:r>
              <a:t/>
            </a:r>
            <a:endParaRPr sz="1800">
              <a:solidFill>
                <a:srgbClr val="424242"/>
              </a:solidFill>
              <a:latin typeface="Roboto"/>
              <a:ea typeface="Roboto"/>
              <a:cs typeface="Roboto"/>
              <a:sym typeface="Roboto"/>
            </a:endParaRPr>
          </a:p>
          <a:p>
            <a:pPr indent="0" lvl="0" marL="0" rtl="0" algn="l">
              <a:lnSpc>
                <a:spcPct val="115000"/>
              </a:lnSpc>
              <a:spcBef>
                <a:spcPts val="400"/>
              </a:spcBef>
              <a:spcAft>
                <a:spcPts val="0"/>
              </a:spcAft>
              <a:buClr>
                <a:schemeClr val="dk1"/>
              </a:buClr>
              <a:buSzPts val="1100"/>
              <a:buFont typeface="Arial"/>
              <a:buNone/>
            </a:pPr>
            <a:r>
              <a:rPr lang="en" sz="1800">
                <a:solidFill>
                  <a:srgbClr val="424242"/>
                </a:solidFill>
                <a:latin typeface="Roboto"/>
                <a:ea typeface="Roboto"/>
                <a:cs typeface="Roboto"/>
                <a:sym typeface="Roboto"/>
              </a:rPr>
              <a:t>This idea can be “useless” for people who do not mind calling for a staff member for assistance, however, this project focuses mainly on those who have difficulty communicating via phone. Those who have phone anxiety/telephobia can be better assisted by providing a new way of communication rather than a single line of communication via telephone.</a:t>
            </a:r>
            <a:endParaRPr sz="1800">
              <a:solidFill>
                <a:srgbClr val="424242"/>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d25b27ec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d25b27ec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Labor shortage</a:t>
            </a:r>
            <a:endParaRPr/>
          </a:p>
          <a:p>
            <a:pPr indent="0" lvl="0" marL="0" rtl="0" algn="l">
              <a:spcBef>
                <a:spcPts val="0"/>
              </a:spcBef>
              <a:spcAft>
                <a:spcPts val="0"/>
              </a:spcAft>
              <a:buNone/>
            </a:pPr>
            <a:r>
              <a:rPr lang="en"/>
              <a:t>Large businesses have adopted QR codes - small ones haven’t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d25b27ec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d25b27ec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737373"/>
                </a:solidFill>
                <a:latin typeface="Roboto"/>
                <a:ea typeface="Roboto"/>
                <a:cs typeface="Roboto"/>
                <a:sym typeface="Roboto"/>
              </a:rPr>
              <a:t>QR Codes had a “bubble” in 2013 - it was overused and overly difficult to use</a:t>
            </a:r>
            <a:endParaRPr sz="1800">
              <a:solidFill>
                <a:srgbClr val="73737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800">
                <a:solidFill>
                  <a:srgbClr val="737373"/>
                </a:solidFill>
                <a:latin typeface="Roboto"/>
                <a:ea typeface="Roboto"/>
                <a:cs typeface="Roboto"/>
                <a:sym typeface="Roboto"/>
              </a:rPr>
              <a:t>In 2017, iOS added a QR code scanner into the Camera application</a:t>
            </a:r>
            <a:endParaRPr sz="1800">
              <a:solidFill>
                <a:srgbClr val="73737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800">
                <a:solidFill>
                  <a:srgbClr val="737373"/>
                </a:solidFill>
                <a:latin typeface="Roboto"/>
                <a:ea typeface="Roboto"/>
                <a:cs typeface="Roboto"/>
                <a:sym typeface="Roboto"/>
              </a:rPr>
              <a:t>In 2020, the COVID-19 pandemic accelerated the widespread adoption of QR codes in daily life [1]</a:t>
            </a:r>
            <a:endParaRPr sz="1800">
              <a:solidFill>
                <a:srgbClr val="73737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800">
                <a:solidFill>
                  <a:srgbClr val="737373"/>
                </a:solidFill>
                <a:latin typeface="Roboto"/>
                <a:ea typeface="Roboto"/>
                <a:cs typeface="Roboto"/>
                <a:sym typeface="Roboto"/>
              </a:rPr>
              <a:t>US is catching up to adoption rates in other countries - for example, Chinese tech giants Tencent and Alibaba based their growth around cashless technologies using QR codes</a:t>
            </a:r>
            <a:endParaRPr sz="1800">
              <a:solidFill>
                <a:srgbClr val="73737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800">
                <a:solidFill>
                  <a:srgbClr val="737373"/>
                </a:solidFill>
                <a:latin typeface="Roboto"/>
                <a:ea typeface="Roboto"/>
                <a:cs typeface="Roboto"/>
                <a:sym typeface="Roboto"/>
              </a:rPr>
              <a:t>Customers have grown to expect simple and rapid tools to digitally interact with businesses</a:t>
            </a:r>
            <a:endParaRPr sz="1800">
              <a:solidFill>
                <a:srgbClr val="737373"/>
              </a:solidFill>
              <a:latin typeface="Roboto"/>
              <a:ea typeface="Roboto"/>
              <a:cs typeface="Roboto"/>
              <a:sym typeface="Roboto"/>
            </a:endParaRPr>
          </a:p>
          <a:p>
            <a:pPr indent="0" lvl="0" marL="0" rtl="0" algn="l">
              <a:spcBef>
                <a:spcPts val="1200"/>
              </a:spcBef>
              <a:spcAft>
                <a:spcPts val="0"/>
              </a:spcAft>
              <a:buNone/>
            </a:pPr>
            <a:r>
              <a:t/>
            </a:r>
            <a:endParaRPr sz="1800">
              <a:solidFill>
                <a:srgbClr val="737373"/>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c85cd44b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c85cd44b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two basic sets of core features. The first set will be the QR codes and their associated forms, and the second set will be the administrative interface provided to company clients.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aforementioned, the QR code feature is what is offered to companies. The two most important features are the associations with company grounds and processes and the fact that responses are automatically sent to the company </a:t>
            </a:r>
            <a:r>
              <a:rPr lang="en"/>
              <a:t>whenever</a:t>
            </a:r>
            <a:r>
              <a:rPr lang="en"/>
              <a:t> a customer scans a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elaborate on these, the association with grounds and processes implies that specific QR codes will be tied to a specific location or business process. The benefit of this is such that companies will automatically be able to sort and parse customer feedback based on which QR code is scanned; for example, a QR code scanned in a bathroom stall could automatically inform a company employee about a dysfunctional toilet!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extension to these two basic functionalities is the addition of forms to the QR codes. Instead of just configuring an automatic response, companies can opt to associate forms so that genuine customer feedback can be collected and reported. The benefit of context-sensitive QR codes remains and the company is able to collect detailed information from its customers.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companies will have the option to customize the appearance of their QR codes. This will include aesthetic options such as color or framing, but can also include annotations so that customers will be easily able to tell what a posted QR code does.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d25b27ec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d25b27ec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feature set is the administrative interface provided to company clients. Here, companies will be able to manage their profiles, their QR codes, and their employee profiles.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Login authentication will be provided; we won’t split hairs on this too much since it’s a fairly stock feature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Company accounts will have several data associated with it, such as business names, locations, payment methods, etc. These will all be configurable. Besides these, company accounts will control two sets of data: QR codes and employee profiles.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Companies will be able to manage the QR codes under their control. This will include the basics such as generating new QR codes, browsing existing QR codes, and deleting deprecated QR codes. The more complex feature of QR code management will be the ability to annotate QR codes: companies will be able to describe what the QR code is associated with, such as a specific room number or a specific business process. Companies will be able to enable and configure the forms associated with QR codes with an interface akin to one might see with Google forms. Finally, companies will be able to configure the types of responses generated by QR code scans; for example, a company may specify that scanning QR code number one will immediately send a call to an employee’s phone, while QR code number two could send an e-mail to a company address fifteen minutes after the code is scanned.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provide employee profiles for the sake of convenience. This essentially amounts to name, number, and e-mail address management; instead of having to manually keep track of all those different data points, companies can set-up employee profiles to easily keep track of the contact information they use as end-points for QR code responses.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b9055fe1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b9055fe1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c85cd44b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c85cd44b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Our solution is better - it allows for context-based feedback (i.e. there’s a problem in stall 9 in the men’s bathroom in Gorgas floor 2) and automated responses (the employee currently on-call </a:t>
            </a:r>
            <a:r>
              <a:rPr lang="en"/>
              <a:t>receives</a:t>
            </a:r>
            <a:r>
              <a:rPr lang="en"/>
              <a:t> a text message 15 minutes later </a:t>
            </a:r>
            <a:r>
              <a:rPr lang="en"/>
              <a:t>with</a:t>
            </a:r>
            <a:r>
              <a:rPr lang="en"/>
              <a:t> </a:t>
            </a:r>
            <a:r>
              <a:rPr lang="en"/>
              <a:t>the</a:t>
            </a:r>
            <a:r>
              <a:rPr lang="en"/>
              <a:t> relevant information)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b9055fe1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b9055fe1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 authorization - companies have complex organizational structure - i.e. Corporate purchases Hermod license, but employees at various branches have to be granted Hermod accounts </a:t>
            </a:r>
            <a:endParaRPr/>
          </a:p>
          <a:p>
            <a:pPr indent="0" lvl="0" marL="0" rtl="0" algn="l">
              <a:spcBef>
                <a:spcPts val="0"/>
              </a:spcBef>
              <a:spcAft>
                <a:spcPts val="0"/>
              </a:spcAft>
              <a:buNone/>
            </a:pPr>
            <a:r>
              <a:rPr lang="en"/>
              <a:t>Accommodate different complex organizational structure. For example, granting permissions to employees at various branches</a:t>
            </a:r>
            <a:r>
              <a:rPr lang="en"/>
              <a:t> </a:t>
            </a:r>
            <a:endParaRPr/>
          </a:p>
          <a:p>
            <a:pPr indent="0" lvl="0" marL="0" rtl="0" algn="l">
              <a:spcBef>
                <a:spcPts val="0"/>
              </a:spcBef>
              <a:spcAft>
                <a:spcPts val="0"/>
              </a:spcAft>
              <a:buNone/>
            </a:pPr>
            <a:r>
              <a:rPr lang="en"/>
              <a:t>Working with new APIs - Integrate and debug the APIs.</a:t>
            </a:r>
            <a:endParaRPr/>
          </a:p>
          <a:p>
            <a:pPr indent="0" lvl="0" marL="0" rtl="0" algn="l">
              <a:spcBef>
                <a:spcPts val="0"/>
              </a:spcBef>
              <a:spcAft>
                <a:spcPts val="0"/>
              </a:spcAft>
              <a:buNone/>
            </a:pPr>
            <a:r>
              <a:rPr lang="en"/>
              <a:t>UX Design - Designing an intuitive and minimal interface in order to reduce resistance for the users to provide feedback.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63" name="Shape 63"/>
        <p:cNvGrpSpPr/>
        <p:nvPr/>
      </p:nvGrpSpPr>
      <p:grpSpPr>
        <a:xfrm>
          <a:off x="0" y="0"/>
          <a:ext cx="0" cy="0"/>
          <a:chOff x="0" y="0"/>
          <a:chExt cx="0" cy="0"/>
        </a:xfrm>
      </p:grpSpPr>
      <p:sp>
        <p:nvSpPr>
          <p:cNvPr id="64" name="Google Shape;64;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0" y="4665575"/>
            <a:ext cx="9144000" cy="47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3"/>
          <p:cNvCxnSpPr/>
          <p:nvPr/>
        </p:nvCxnSpPr>
        <p:spPr>
          <a:xfrm>
            <a:off x="1128750" y="1995025"/>
            <a:ext cx="6886500" cy="0"/>
          </a:xfrm>
          <a:prstGeom prst="straightConnector1">
            <a:avLst/>
          </a:prstGeom>
          <a:noFill/>
          <a:ln cap="flat" cmpd="sng" w="9525">
            <a:solidFill>
              <a:schemeClr val="dk1"/>
            </a:solidFill>
            <a:prstDash val="dot"/>
            <a:round/>
            <a:headEnd len="sm" w="sm" type="none"/>
            <a:tailEnd len="sm" w="sm" type="none"/>
          </a:ln>
        </p:spPr>
      </p:cxnSp>
      <p:sp>
        <p:nvSpPr>
          <p:cNvPr id="67" name="Google Shape;67;p13"/>
          <p:cNvSpPr txBox="1"/>
          <p:nvPr>
            <p:ph type="title"/>
          </p:nvPr>
        </p:nvSpPr>
        <p:spPr>
          <a:xfrm>
            <a:off x="1128750" y="394200"/>
            <a:ext cx="6886500" cy="1412100"/>
          </a:xfrm>
          <a:prstGeom prst="rect">
            <a:avLst/>
          </a:prstGeom>
          <a:noFill/>
        </p:spPr>
        <p:txBody>
          <a:bodyPr anchorCtr="0" anchor="b" bIns="91425" lIns="91425" spcFirstLastPara="1" rIns="91425" wrap="square" tIns="91425">
            <a:normAutofit/>
          </a:bodyPr>
          <a:lstStyle>
            <a:lvl1pPr lvl="0" algn="ctr">
              <a:lnSpc>
                <a:spcPct val="100000"/>
              </a:lnSpc>
              <a:spcBef>
                <a:spcPts val="0"/>
              </a:spcBef>
              <a:spcAft>
                <a:spcPts val="0"/>
              </a:spcAft>
              <a:buClr>
                <a:schemeClr val="dk1"/>
              </a:buClr>
              <a:buSzPts val="3600"/>
              <a:buNone/>
              <a:defRPr b="1" sz="3600">
                <a:solidFill>
                  <a:schemeClr val="dk1"/>
                </a:solidFill>
              </a:defRPr>
            </a:lvl1pPr>
            <a:lvl2pPr lvl="1" algn="ctr">
              <a:lnSpc>
                <a:spcPct val="100000"/>
              </a:lnSpc>
              <a:spcBef>
                <a:spcPts val="0"/>
              </a:spcBef>
              <a:spcAft>
                <a:spcPts val="0"/>
              </a:spcAft>
              <a:buClr>
                <a:schemeClr val="dk1"/>
              </a:buClr>
              <a:buSzPts val="3600"/>
              <a:buNone/>
              <a:defRPr b="1" sz="3600">
                <a:solidFill>
                  <a:schemeClr val="dk1"/>
                </a:solidFill>
              </a:defRPr>
            </a:lvl2pPr>
            <a:lvl3pPr lvl="2" algn="ctr">
              <a:lnSpc>
                <a:spcPct val="100000"/>
              </a:lnSpc>
              <a:spcBef>
                <a:spcPts val="0"/>
              </a:spcBef>
              <a:spcAft>
                <a:spcPts val="0"/>
              </a:spcAft>
              <a:buClr>
                <a:schemeClr val="dk1"/>
              </a:buClr>
              <a:buSzPts val="3600"/>
              <a:buNone/>
              <a:defRPr b="1" sz="3600">
                <a:solidFill>
                  <a:schemeClr val="dk1"/>
                </a:solidFill>
              </a:defRPr>
            </a:lvl3pPr>
            <a:lvl4pPr lvl="3" algn="ctr">
              <a:lnSpc>
                <a:spcPct val="100000"/>
              </a:lnSpc>
              <a:spcBef>
                <a:spcPts val="0"/>
              </a:spcBef>
              <a:spcAft>
                <a:spcPts val="0"/>
              </a:spcAft>
              <a:buClr>
                <a:schemeClr val="dk1"/>
              </a:buClr>
              <a:buSzPts val="3600"/>
              <a:buNone/>
              <a:defRPr b="1" sz="3600">
                <a:solidFill>
                  <a:schemeClr val="dk1"/>
                </a:solidFill>
              </a:defRPr>
            </a:lvl4pPr>
            <a:lvl5pPr lvl="4" algn="ctr">
              <a:lnSpc>
                <a:spcPct val="100000"/>
              </a:lnSpc>
              <a:spcBef>
                <a:spcPts val="0"/>
              </a:spcBef>
              <a:spcAft>
                <a:spcPts val="0"/>
              </a:spcAft>
              <a:buClr>
                <a:schemeClr val="dk1"/>
              </a:buClr>
              <a:buSzPts val="3600"/>
              <a:buNone/>
              <a:defRPr b="1" sz="3600">
                <a:solidFill>
                  <a:schemeClr val="dk1"/>
                </a:solidFill>
              </a:defRPr>
            </a:lvl5pPr>
            <a:lvl6pPr lvl="5" algn="ctr">
              <a:lnSpc>
                <a:spcPct val="100000"/>
              </a:lnSpc>
              <a:spcBef>
                <a:spcPts val="0"/>
              </a:spcBef>
              <a:spcAft>
                <a:spcPts val="0"/>
              </a:spcAft>
              <a:buClr>
                <a:schemeClr val="dk1"/>
              </a:buClr>
              <a:buSzPts val="3600"/>
              <a:buNone/>
              <a:defRPr b="1" sz="3600">
                <a:solidFill>
                  <a:schemeClr val="dk1"/>
                </a:solidFill>
              </a:defRPr>
            </a:lvl6pPr>
            <a:lvl7pPr lvl="6" algn="ctr">
              <a:lnSpc>
                <a:spcPct val="100000"/>
              </a:lnSpc>
              <a:spcBef>
                <a:spcPts val="0"/>
              </a:spcBef>
              <a:spcAft>
                <a:spcPts val="0"/>
              </a:spcAft>
              <a:buClr>
                <a:schemeClr val="dk1"/>
              </a:buClr>
              <a:buSzPts val="3600"/>
              <a:buNone/>
              <a:defRPr b="1" sz="3600">
                <a:solidFill>
                  <a:schemeClr val="dk1"/>
                </a:solidFill>
              </a:defRPr>
            </a:lvl7pPr>
            <a:lvl8pPr lvl="7" algn="ctr">
              <a:lnSpc>
                <a:spcPct val="100000"/>
              </a:lnSpc>
              <a:spcBef>
                <a:spcPts val="0"/>
              </a:spcBef>
              <a:spcAft>
                <a:spcPts val="0"/>
              </a:spcAft>
              <a:buClr>
                <a:schemeClr val="dk1"/>
              </a:buClr>
              <a:buSzPts val="3600"/>
              <a:buNone/>
              <a:defRPr b="1" sz="3600">
                <a:solidFill>
                  <a:schemeClr val="dk1"/>
                </a:solidFill>
              </a:defRPr>
            </a:lvl8pPr>
            <a:lvl9pPr lvl="8" algn="ctr">
              <a:lnSpc>
                <a:spcPct val="100000"/>
              </a:lnSpc>
              <a:spcBef>
                <a:spcPts val="0"/>
              </a:spcBef>
              <a:spcAft>
                <a:spcPts val="0"/>
              </a:spcAft>
              <a:buClr>
                <a:schemeClr val="dk1"/>
              </a:buClr>
              <a:buSzPts val="3600"/>
              <a:buNone/>
              <a:defRPr b="1" sz="3600">
                <a:solidFill>
                  <a:schemeClr val="dk1"/>
                </a:solidFill>
              </a:defRPr>
            </a:lvl9pPr>
          </a:lstStyle>
          <a:p/>
        </p:txBody>
      </p:sp>
      <p:sp>
        <p:nvSpPr>
          <p:cNvPr id="68" name="Google Shape;68;p13"/>
          <p:cNvSpPr txBox="1"/>
          <p:nvPr>
            <p:ph idx="1" type="body"/>
          </p:nvPr>
        </p:nvSpPr>
        <p:spPr>
          <a:xfrm>
            <a:off x="1128750" y="2225463"/>
            <a:ext cx="6886500" cy="2197200"/>
          </a:xfrm>
          <a:prstGeom prst="rect">
            <a:avLst/>
          </a:prstGeom>
          <a:noFill/>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Clr>
                <a:schemeClr val="dk2"/>
              </a:buClr>
              <a:buSzPts val="1600"/>
              <a:buChar char="●"/>
              <a:defRPr sz="1600">
                <a:solidFill>
                  <a:schemeClr val="dk2"/>
                </a:solidFill>
              </a:defRPr>
            </a:lvl1pPr>
            <a:lvl2pPr indent="-317500" lvl="1" marL="914400" algn="ctr">
              <a:lnSpc>
                <a:spcPct val="115000"/>
              </a:lnSpc>
              <a:spcBef>
                <a:spcPts val="0"/>
              </a:spcBef>
              <a:spcAft>
                <a:spcPts val="0"/>
              </a:spcAft>
              <a:buClr>
                <a:schemeClr val="dk2"/>
              </a:buClr>
              <a:buSzPts val="1400"/>
              <a:buChar char="○"/>
              <a:defRPr sz="1400">
                <a:solidFill>
                  <a:schemeClr val="dk2"/>
                </a:solidFill>
              </a:defRPr>
            </a:lvl2pPr>
            <a:lvl3pPr indent="-317500" lvl="2" marL="1371600" algn="ctr">
              <a:lnSpc>
                <a:spcPct val="115000"/>
              </a:lnSpc>
              <a:spcBef>
                <a:spcPts val="0"/>
              </a:spcBef>
              <a:spcAft>
                <a:spcPts val="0"/>
              </a:spcAft>
              <a:buClr>
                <a:schemeClr val="dk2"/>
              </a:buClr>
              <a:buSzPts val="1400"/>
              <a:buChar char="■"/>
              <a:defRPr sz="1400">
                <a:solidFill>
                  <a:schemeClr val="dk2"/>
                </a:solidFill>
              </a:defRPr>
            </a:lvl3pPr>
            <a:lvl4pPr indent="-317500" lvl="3" marL="1828800" algn="ctr">
              <a:lnSpc>
                <a:spcPct val="115000"/>
              </a:lnSpc>
              <a:spcBef>
                <a:spcPts val="0"/>
              </a:spcBef>
              <a:spcAft>
                <a:spcPts val="0"/>
              </a:spcAft>
              <a:buClr>
                <a:schemeClr val="dk2"/>
              </a:buClr>
              <a:buSzPts val="1400"/>
              <a:buChar char="●"/>
              <a:defRPr sz="1400">
                <a:solidFill>
                  <a:schemeClr val="dk2"/>
                </a:solidFill>
              </a:defRPr>
            </a:lvl4pPr>
            <a:lvl5pPr indent="-317500" lvl="4" marL="2286000" algn="ctr">
              <a:lnSpc>
                <a:spcPct val="115000"/>
              </a:lnSpc>
              <a:spcBef>
                <a:spcPts val="0"/>
              </a:spcBef>
              <a:spcAft>
                <a:spcPts val="0"/>
              </a:spcAft>
              <a:buClr>
                <a:schemeClr val="dk2"/>
              </a:buClr>
              <a:buSzPts val="1400"/>
              <a:buChar char="○"/>
              <a:defRPr sz="1400">
                <a:solidFill>
                  <a:schemeClr val="dk2"/>
                </a:solidFill>
              </a:defRPr>
            </a:lvl5pPr>
            <a:lvl6pPr indent="-317500" lvl="5" marL="2743200" algn="ctr">
              <a:lnSpc>
                <a:spcPct val="115000"/>
              </a:lnSpc>
              <a:spcBef>
                <a:spcPts val="0"/>
              </a:spcBef>
              <a:spcAft>
                <a:spcPts val="0"/>
              </a:spcAft>
              <a:buClr>
                <a:schemeClr val="dk2"/>
              </a:buClr>
              <a:buSzPts val="1400"/>
              <a:buChar char="■"/>
              <a:defRPr sz="1400">
                <a:solidFill>
                  <a:schemeClr val="dk2"/>
                </a:solidFill>
              </a:defRPr>
            </a:lvl6pPr>
            <a:lvl7pPr indent="-317500" lvl="6" marL="3200400" algn="ctr">
              <a:lnSpc>
                <a:spcPct val="115000"/>
              </a:lnSpc>
              <a:spcBef>
                <a:spcPts val="0"/>
              </a:spcBef>
              <a:spcAft>
                <a:spcPts val="0"/>
              </a:spcAft>
              <a:buClr>
                <a:schemeClr val="dk2"/>
              </a:buClr>
              <a:buSzPts val="1400"/>
              <a:buChar char="●"/>
              <a:defRPr sz="1400">
                <a:solidFill>
                  <a:schemeClr val="dk2"/>
                </a:solidFill>
              </a:defRPr>
            </a:lvl7pPr>
            <a:lvl8pPr indent="-317500" lvl="7" marL="3657600" algn="ctr">
              <a:lnSpc>
                <a:spcPct val="115000"/>
              </a:lnSpc>
              <a:spcBef>
                <a:spcPts val="0"/>
              </a:spcBef>
              <a:spcAft>
                <a:spcPts val="0"/>
              </a:spcAft>
              <a:buClr>
                <a:schemeClr val="dk2"/>
              </a:buClr>
              <a:buSzPts val="1400"/>
              <a:buChar char="○"/>
              <a:defRPr sz="1400">
                <a:solidFill>
                  <a:schemeClr val="dk2"/>
                </a:solidFill>
              </a:defRPr>
            </a:lvl8pPr>
            <a:lvl9pPr indent="-317500" lvl="8" marL="4114800" algn="ctr">
              <a:lnSpc>
                <a:spcPct val="115000"/>
              </a:lnSpc>
              <a:spcBef>
                <a:spcPts val="0"/>
              </a:spcBef>
              <a:spcAft>
                <a:spcPts val="0"/>
              </a:spcAft>
              <a:buClr>
                <a:schemeClr val="dk2"/>
              </a:buClr>
              <a:buSzPts val="1400"/>
              <a:buChar char="■"/>
              <a:defRPr sz="1400">
                <a:solidFill>
                  <a:schemeClr val="dk2"/>
                </a:solidFill>
              </a:defRPr>
            </a:lvl9pPr>
          </a:lstStyle>
          <a:p/>
        </p:txBody>
      </p:sp>
      <p:sp>
        <p:nvSpPr>
          <p:cNvPr id="69" name="Google Shape;69;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blog.avast.com/qr-codes-in-the-covid-19-pandemic-avas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Hermod</a:t>
            </a:r>
            <a:endParaRPr/>
          </a:p>
        </p:txBody>
      </p:sp>
      <p:sp>
        <p:nvSpPr>
          <p:cNvPr id="75" name="Google Shape;75;p14"/>
          <p:cNvSpPr txBox="1"/>
          <p:nvPr>
            <p:ph idx="1" type="subTitle"/>
          </p:nvPr>
        </p:nvSpPr>
        <p:spPr>
          <a:xfrm>
            <a:off x="390525" y="2789102"/>
            <a:ext cx="8222100" cy="230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A platform for instant and seamless customer interaction.</a:t>
            </a:r>
            <a:endParaRPr i="1"/>
          </a:p>
          <a:p>
            <a:pPr indent="0" lvl="0" marL="0" rtl="0" algn="l">
              <a:spcBef>
                <a:spcPts val="0"/>
              </a:spcBef>
              <a:spcAft>
                <a:spcPts val="0"/>
              </a:spcAft>
              <a:buNone/>
            </a:pPr>
            <a:r>
              <a:t/>
            </a:r>
            <a:endParaRPr i="1"/>
          </a:p>
          <a:p>
            <a:pPr indent="0" lvl="0" marL="0" rtl="0" algn="l">
              <a:spcBef>
                <a:spcPts val="0"/>
              </a:spcBef>
              <a:spcAft>
                <a:spcPts val="0"/>
              </a:spcAft>
              <a:buNone/>
            </a:pPr>
            <a:r>
              <a:t/>
            </a:r>
            <a:endParaRPr i="1"/>
          </a:p>
          <a:p>
            <a:pPr indent="0" lvl="0" marL="0" rtl="0" algn="l">
              <a:spcBef>
                <a:spcPts val="0"/>
              </a:spcBef>
              <a:spcAft>
                <a:spcPts val="0"/>
              </a:spcAft>
              <a:buNone/>
            </a:pPr>
            <a:r>
              <a:rPr lang="en"/>
              <a:t>Russell Weas, </a:t>
            </a:r>
            <a:r>
              <a:rPr lang="en"/>
              <a:t>Jonathan</a:t>
            </a:r>
            <a:r>
              <a:rPr lang="en"/>
              <a:t> Pence, Do Thien An Duong, Simon Jeon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1128750" y="394200"/>
            <a:ext cx="6886500" cy="1412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Questions?</a:t>
            </a:r>
            <a:endParaRPr/>
          </a:p>
        </p:txBody>
      </p:sp>
      <p:sp>
        <p:nvSpPr>
          <p:cNvPr id="179" name="Google Shape;179;p23"/>
          <p:cNvSpPr txBox="1"/>
          <p:nvPr>
            <p:ph idx="1" type="body"/>
          </p:nvPr>
        </p:nvSpPr>
        <p:spPr>
          <a:xfrm>
            <a:off x="1128750" y="2225463"/>
            <a:ext cx="6886500" cy="21972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185" name="Google Shape;185;p2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[1] “It took a pandemic to make QR codes relevant.” </a:t>
            </a:r>
            <a:r>
              <a:rPr lang="en" u="sng">
                <a:solidFill>
                  <a:schemeClr val="hlink"/>
                </a:solidFill>
                <a:hlinkClick r:id="rId3"/>
              </a:rPr>
              <a:t>https://blog.avast.com/qr-codes-in-the-covid-19-pandemic-avast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60950" y="23110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General Motivation</a:t>
            </a:r>
            <a:endParaRPr/>
          </a:p>
        </p:txBody>
      </p:sp>
      <p:sp>
        <p:nvSpPr>
          <p:cNvPr id="81" name="Google Shape;81;p15"/>
          <p:cNvSpPr txBox="1"/>
          <p:nvPr>
            <p:ph idx="1" type="body"/>
          </p:nvPr>
        </p:nvSpPr>
        <p:spPr>
          <a:xfrm>
            <a:off x="460950" y="1911625"/>
            <a:ext cx="8222100" cy="2710200"/>
          </a:xfrm>
          <a:prstGeom prst="rect">
            <a:avLst/>
          </a:prstGeom>
        </p:spPr>
        <p:txBody>
          <a:bodyPr anchorCtr="0" anchor="t" bIns="91425" lIns="91425" spcFirstLastPara="1" rIns="91425" wrap="square" tIns="91425">
            <a:normAutofit/>
          </a:bodyPr>
          <a:lstStyle/>
          <a:p>
            <a:pPr indent="0" lvl="0" marL="0" rtl="0" algn="l">
              <a:spcBef>
                <a:spcPts val="400"/>
              </a:spcBef>
              <a:spcAft>
                <a:spcPts val="0"/>
              </a:spcAft>
              <a:buNone/>
            </a:pPr>
            <a:r>
              <a:rPr lang="en">
                <a:solidFill>
                  <a:srgbClr val="737373"/>
                </a:solidFill>
              </a:rPr>
              <a:t>Users:</a:t>
            </a:r>
            <a:endParaRPr>
              <a:solidFill>
                <a:srgbClr val="737373"/>
              </a:solidFill>
            </a:endParaRPr>
          </a:p>
          <a:p>
            <a:pPr indent="-342900" lvl="0" marL="457200" rtl="0" algn="l">
              <a:spcBef>
                <a:spcPts val="400"/>
              </a:spcBef>
              <a:spcAft>
                <a:spcPts val="0"/>
              </a:spcAft>
              <a:buClr>
                <a:srgbClr val="737373"/>
              </a:buClr>
              <a:buSzPts val="1800"/>
              <a:buChar char="●"/>
            </a:pPr>
            <a:r>
              <a:rPr lang="en">
                <a:solidFill>
                  <a:srgbClr val="737373"/>
                </a:solidFill>
              </a:rPr>
              <a:t>Companies/businesses</a:t>
            </a:r>
            <a:endParaRPr>
              <a:solidFill>
                <a:srgbClr val="737373"/>
              </a:solidFill>
            </a:endParaRPr>
          </a:p>
          <a:p>
            <a:pPr indent="-342900" lvl="0" marL="457200" rtl="0" algn="l">
              <a:spcBef>
                <a:spcPts val="0"/>
              </a:spcBef>
              <a:spcAft>
                <a:spcPts val="0"/>
              </a:spcAft>
              <a:buClr>
                <a:srgbClr val="737373"/>
              </a:buClr>
              <a:buSzPts val="1800"/>
              <a:buChar char="●"/>
            </a:pPr>
            <a:r>
              <a:rPr lang="en">
                <a:solidFill>
                  <a:srgbClr val="737373"/>
                </a:solidFill>
              </a:rPr>
              <a:t>Customers</a:t>
            </a:r>
            <a:endParaRPr>
              <a:solidFill>
                <a:srgbClr val="737373"/>
              </a:solidFill>
            </a:endParaRPr>
          </a:p>
          <a:p>
            <a:pPr indent="0" lvl="0" marL="0" rtl="0" algn="l">
              <a:spcBef>
                <a:spcPts val="400"/>
              </a:spcBef>
              <a:spcAft>
                <a:spcPts val="0"/>
              </a:spcAft>
              <a:buNone/>
            </a:pPr>
            <a:r>
              <a:t/>
            </a:r>
            <a:endParaRPr>
              <a:solidFill>
                <a:schemeClr val="dk2"/>
              </a:solidFill>
            </a:endParaRPr>
          </a:p>
          <a:p>
            <a:pPr indent="0" lvl="0" marL="0" rtl="0" algn="l">
              <a:spcBef>
                <a:spcPts val="400"/>
              </a:spcBef>
              <a:spcAft>
                <a:spcPts val="0"/>
              </a:spcAft>
              <a:buNone/>
            </a:pPr>
            <a:r>
              <a:t/>
            </a:r>
            <a:endParaRPr>
              <a:solidFill>
                <a:schemeClr val="dk2"/>
              </a:solidFill>
            </a:endParaRPr>
          </a:p>
        </p:txBody>
      </p:sp>
      <p:pic>
        <p:nvPicPr>
          <p:cNvPr id="82" name="Google Shape;82;p15"/>
          <p:cNvPicPr preferRelativeResize="0"/>
          <p:nvPr/>
        </p:nvPicPr>
        <p:blipFill>
          <a:blip r:embed="rId3">
            <a:alphaModFix/>
          </a:blip>
          <a:stretch>
            <a:fillRect/>
          </a:stretch>
        </p:blipFill>
        <p:spPr>
          <a:xfrm>
            <a:off x="4046850" y="3423612"/>
            <a:ext cx="2157499" cy="1618138"/>
          </a:xfrm>
          <a:prstGeom prst="rect">
            <a:avLst/>
          </a:prstGeom>
          <a:noFill/>
          <a:ln>
            <a:noFill/>
          </a:ln>
        </p:spPr>
      </p:pic>
      <p:pic>
        <p:nvPicPr>
          <p:cNvPr id="83" name="Google Shape;83;p15"/>
          <p:cNvPicPr preferRelativeResize="0"/>
          <p:nvPr/>
        </p:nvPicPr>
        <p:blipFill>
          <a:blip r:embed="rId4">
            <a:alphaModFix/>
          </a:blip>
          <a:stretch>
            <a:fillRect/>
          </a:stretch>
        </p:blipFill>
        <p:spPr>
          <a:xfrm>
            <a:off x="4046850" y="1689170"/>
            <a:ext cx="2200825" cy="1470154"/>
          </a:xfrm>
          <a:prstGeom prst="rect">
            <a:avLst/>
          </a:prstGeom>
          <a:noFill/>
          <a:ln>
            <a:noFill/>
          </a:ln>
        </p:spPr>
      </p:pic>
      <p:pic>
        <p:nvPicPr>
          <p:cNvPr id="84" name="Google Shape;84;p15"/>
          <p:cNvPicPr preferRelativeResize="0"/>
          <p:nvPr/>
        </p:nvPicPr>
        <p:blipFill>
          <a:blip r:embed="rId5">
            <a:alphaModFix/>
          </a:blip>
          <a:stretch>
            <a:fillRect/>
          </a:stretch>
        </p:blipFill>
        <p:spPr>
          <a:xfrm>
            <a:off x="7100325" y="3513949"/>
            <a:ext cx="1959222" cy="1618150"/>
          </a:xfrm>
          <a:prstGeom prst="rect">
            <a:avLst/>
          </a:prstGeom>
          <a:noFill/>
          <a:ln>
            <a:noFill/>
          </a:ln>
        </p:spPr>
      </p:pic>
      <p:cxnSp>
        <p:nvCxnSpPr>
          <p:cNvPr id="85" name="Google Shape;85;p15"/>
          <p:cNvCxnSpPr/>
          <p:nvPr/>
        </p:nvCxnSpPr>
        <p:spPr>
          <a:xfrm>
            <a:off x="6331050" y="3141750"/>
            <a:ext cx="482400" cy="435900"/>
          </a:xfrm>
          <a:prstGeom prst="straightConnector1">
            <a:avLst/>
          </a:prstGeom>
          <a:noFill/>
          <a:ln cap="flat" cmpd="sng" w="9525">
            <a:solidFill>
              <a:schemeClr val="dk2"/>
            </a:solidFill>
            <a:prstDash val="solid"/>
            <a:round/>
            <a:headEnd len="med" w="med" type="none"/>
            <a:tailEnd len="med" w="med" type="triangle"/>
          </a:ln>
        </p:spPr>
      </p:cxnSp>
      <p:cxnSp>
        <p:nvCxnSpPr>
          <p:cNvPr id="86" name="Google Shape;86;p15"/>
          <p:cNvCxnSpPr/>
          <p:nvPr/>
        </p:nvCxnSpPr>
        <p:spPr>
          <a:xfrm flipH="1" rot="10800000">
            <a:off x="6382050" y="4281650"/>
            <a:ext cx="474900" cy="7200"/>
          </a:xfrm>
          <a:prstGeom prst="straightConnector1">
            <a:avLst/>
          </a:prstGeom>
          <a:noFill/>
          <a:ln cap="flat" cmpd="sng" w="9525">
            <a:solidFill>
              <a:schemeClr val="dk2"/>
            </a:solidFill>
            <a:prstDash val="solid"/>
            <a:round/>
            <a:headEnd len="med" w="med" type="none"/>
            <a:tailEnd len="med" w="med" type="triangle"/>
          </a:ln>
        </p:spPr>
      </p:cxnSp>
      <p:cxnSp>
        <p:nvCxnSpPr>
          <p:cNvPr id="87" name="Google Shape;87;p15"/>
          <p:cNvCxnSpPr/>
          <p:nvPr/>
        </p:nvCxnSpPr>
        <p:spPr>
          <a:xfrm flipH="1">
            <a:off x="6478025" y="3007625"/>
            <a:ext cx="216600" cy="208800"/>
          </a:xfrm>
          <a:prstGeom prst="straightConnector1">
            <a:avLst/>
          </a:prstGeom>
          <a:noFill/>
          <a:ln cap="flat" cmpd="sng" w="9525">
            <a:solidFill>
              <a:srgbClr val="FF0000"/>
            </a:solidFill>
            <a:prstDash val="solid"/>
            <a:round/>
            <a:headEnd len="med" w="med" type="none"/>
            <a:tailEnd len="med" w="med" type="none"/>
          </a:ln>
        </p:spPr>
      </p:cxnSp>
      <p:cxnSp>
        <p:nvCxnSpPr>
          <p:cNvPr id="88" name="Google Shape;88;p15"/>
          <p:cNvCxnSpPr/>
          <p:nvPr/>
        </p:nvCxnSpPr>
        <p:spPr>
          <a:xfrm>
            <a:off x="6489288" y="2999975"/>
            <a:ext cx="194100" cy="224100"/>
          </a:xfrm>
          <a:prstGeom prst="straightConnector1">
            <a:avLst/>
          </a:prstGeom>
          <a:noFill/>
          <a:ln cap="flat" cmpd="sng" w="9525">
            <a:solidFill>
              <a:srgbClr val="FF0000"/>
            </a:solidFill>
            <a:prstDash val="solid"/>
            <a:round/>
            <a:headEnd len="med" w="med" type="none"/>
            <a:tailEnd len="med" w="med" type="none"/>
          </a:ln>
        </p:spPr>
      </p:cxnSp>
      <p:sp>
        <p:nvSpPr>
          <p:cNvPr id="89" name="Google Shape;89;p15"/>
          <p:cNvSpPr/>
          <p:nvPr/>
        </p:nvSpPr>
        <p:spPr>
          <a:xfrm>
            <a:off x="6517188" y="4052075"/>
            <a:ext cx="194100" cy="2088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5"/>
          <p:cNvPicPr preferRelativeResize="0"/>
          <p:nvPr/>
        </p:nvPicPr>
        <p:blipFill>
          <a:blip r:embed="rId6">
            <a:alphaModFix/>
          </a:blip>
          <a:stretch>
            <a:fillRect/>
          </a:stretch>
        </p:blipFill>
        <p:spPr>
          <a:xfrm>
            <a:off x="6924988" y="1705526"/>
            <a:ext cx="2157500" cy="1437446"/>
          </a:xfrm>
          <a:prstGeom prst="rect">
            <a:avLst/>
          </a:prstGeom>
          <a:noFill/>
          <a:ln>
            <a:noFill/>
          </a:ln>
        </p:spPr>
      </p:pic>
      <p:cxnSp>
        <p:nvCxnSpPr>
          <p:cNvPr id="91" name="Google Shape;91;p15"/>
          <p:cNvCxnSpPr/>
          <p:nvPr/>
        </p:nvCxnSpPr>
        <p:spPr>
          <a:xfrm>
            <a:off x="7923475" y="3167663"/>
            <a:ext cx="13200" cy="321600"/>
          </a:xfrm>
          <a:prstGeom prst="straightConnector1">
            <a:avLst/>
          </a:prstGeom>
          <a:noFill/>
          <a:ln cap="flat" cmpd="sng" w="9525">
            <a:solidFill>
              <a:schemeClr val="dk2"/>
            </a:solidFill>
            <a:prstDash val="solid"/>
            <a:round/>
            <a:headEnd len="med" w="med" type="none"/>
            <a:tailEnd len="med" w="med" type="triangle"/>
          </a:ln>
        </p:spPr>
      </p:cxnSp>
      <p:cxnSp>
        <p:nvCxnSpPr>
          <p:cNvPr id="92" name="Google Shape;92;p15"/>
          <p:cNvCxnSpPr/>
          <p:nvPr/>
        </p:nvCxnSpPr>
        <p:spPr>
          <a:xfrm flipH="1">
            <a:off x="8043763" y="3224063"/>
            <a:ext cx="216600" cy="208800"/>
          </a:xfrm>
          <a:prstGeom prst="straightConnector1">
            <a:avLst/>
          </a:prstGeom>
          <a:noFill/>
          <a:ln cap="flat" cmpd="sng" w="9525">
            <a:solidFill>
              <a:srgbClr val="FF0000"/>
            </a:solidFill>
            <a:prstDash val="solid"/>
            <a:round/>
            <a:headEnd len="med" w="med" type="none"/>
            <a:tailEnd len="med" w="med" type="none"/>
          </a:ln>
        </p:spPr>
      </p:cxnSp>
      <p:cxnSp>
        <p:nvCxnSpPr>
          <p:cNvPr id="93" name="Google Shape;93;p15"/>
          <p:cNvCxnSpPr/>
          <p:nvPr/>
        </p:nvCxnSpPr>
        <p:spPr>
          <a:xfrm>
            <a:off x="8055025" y="3216413"/>
            <a:ext cx="194100" cy="2241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p:nvPr/>
        </p:nvSpPr>
        <p:spPr>
          <a:xfrm rot="-5400000">
            <a:off x="7192050" y="1991025"/>
            <a:ext cx="1307400" cy="925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Admin/Editor User - Companies/businesses</a:t>
            </a:r>
            <a:endParaRPr/>
          </a:p>
        </p:txBody>
      </p:sp>
      <p:sp>
        <p:nvSpPr>
          <p:cNvPr id="100" name="Google Shape;100;p16"/>
          <p:cNvSpPr/>
          <p:nvPr/>
        </p:nvSpPr>
        <p:spPr>
          <a:xfrm>
            <a:off x="679075" y="1892875"/>
            <a:ext cx="1316400" cy="7677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Company Account</a:t>
            </a:r>
            <a:endParaRPr/>
          </a:p>
        </p:txBody>
      </p:sp>
      <p:sp>
        <p:nvSpPr>
          <p:cNvPr id="101" name="Google Shape;101;p16"/>
          <p:cNvSpPr/>
          <p:nvPr/>
        </p:nvSpPr>
        <p:spPr>
          <a:xfrm>
            <a:off x="1178050" y="3069475"/>
            <a:ext cx="1059300" cy="5328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Generate QR Code</a:t>
            </a:r>
            <a:endParaRPr/>
          </a:p>
        </p:txBody>
      </p:sp>
      <p:sp>
        <p:nvSpPr>
          <p:cNvPr id="102" name="Google Shape;102;p16"/>
          <p:cNvSpPr/>
          <p:nvPr/>
        </p:nvSpPr>
        <p:spPr>
          <a:xfrm>
            <a:off x="5545650" y="1987075"/>
            <a:ext cx="1059300" cy="5328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Receive Notices</a:t>
            </a:r>
            <a:endParaRPr/>
          </a:p>
        </p:txBody>
      </p:sp>
      <p:sp>
        <p:nvSpPr>
          <p:cNvPr id="103" name="Google Shape;103;p16"/>
          <p:cNvSpPr/>
          <p:nvPr/>
        </p:nvSpPr>
        <p:spPr>
          <a:xfrm>
            <a:off x="7467350" y="1852350"/>
            <a:ext cx="755100" cy="354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Where</a:t>
            </a:r>
            <a:endParaRPr sz="1200"/>
          </a:p>
        </p:txBody>
      </p:sp>
      <p:sp>
        <p:nvSpPr>
          <p:cNvPr id="104" name="Google Shape;104;p16"/>
          <p:cNvSpPr/>
          <p:nvPr/>
        </p:nvSpPr>
        <p:spPr>
          <a:xfrm>
            <a:off x="7467350" y="2253475"/>
            <a:ext cx="785700" cy="2982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What</a:t>
            </a:r>
            <a:endParaRPr sz="1200"/>
          </a:p>
        </p:txBody>
      </p:sp>
      <p:sp>
        <p:nvSpPr>
          <p:cNvPr id="105" name="Google Shape;105;p16"/>
          <p:cNvSpPr/>
          <p:nvPr/>
        </p:nvSpPr>
        <p:spPr>
          <a:xfrm>
            <a:off x="7467350" y="2598800"/>
            <a:ext cx="785700" cy="4089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Who </a:t>
            </a:r>
            <a:r>
              <a:rPr lang="en" sz="1000"/>
              <a:t>(optional)</a:t>
            </a:r>
            <a:endParaRPr sz="1000"/>
          </a:p>
        </p:txBody>
      </p:sp>
      <p:cxnSp>
        <p:nvCxnSpPr>
          <p:cNvPr id="106" name="Google Shape;106;p16"/>
          <p:cNvCxnSpPr>
            <a:endCxn id="101" idx="0"/>
          </p:cNvCxnSpPr>
          <p:nvPr/>
        </p:nvCxnSpPr>
        <p:spPr>
          <a:xfrm flipH="1">
            <a:off x="1707700" y="2691175"/>
            <a:ext cx="900" cy="378300"/>
          </a:xfrm>
          <a:prstGeom prst="straightConnector1">
            <a:avLst/>
          </a:prstGeom>
          <a:noFill/>
          <a:ln cap="flat" cmpd="sng" w="9525">
            <a:solidFill>
              <a:schemeClr val="dk2"/>
            </a:solidFill>
            <a:prstDash val="solid"/>
            <a:round/>
            <a:headEnd len="med" w="med" type="none"/>
            <a:tailEnd len="med" w="med" type="triangle"/>
          </a:ln>
        </p:spPr>
      </p:cxnSp>
      <p:cxnSp>
        <p:nvCxnSpPr>
          <p:cNvPr id="107" name="Google Shape;107;p16"/>
          <p:cNvCxnSpPr>
            <a:stCxn id="101" idx="3"/>
          </p:cNvCxnSpPr>
          <p:nvPr/>
        </p:nvCxnSpPr>
        <p:spPr>
          <a:xfrm flipH="1" rot="10800000">
            <a:off x="2237350" y="2253475"/>
            <a:ext cx="3308400" cy="1082400"/>
          </a:xfrm>
          <a:prstGeom prst="straightConnector1">
            <a:avLst/>
          </a:prstGeom>
          <a:noFill/>
          <a:ln cap="flat" cmpd="sng" w="9525">
            <a:solidFill>
              <a:schemeClr val="dk2"/>
            </a:solidFill>
            <a:prstDash val="solid"/>
            <a:round/>
            <a:headEnd len="med" w="med" type="none"/>
            <a:tailEnd len="med" w="med" type="triangle"/>
          </a:ln>
        </p:spPr>
      </p:cxnSp>
      <p:sp>
        <p:nvSpPr>
          <p:cNvPr id="108" name="Google Shape;108;p16"/>
          <p:cNvSpPr txBox="1"/>
          <p:nvPr/>
        </p:nvSpPr>
        <p:spPr>
          <a:xfrm rot="-1059454">
            <a:off x="2387362" y="2477004"/>
            <a:ext cx="2601150" cy="40009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Post QR codes for customers</a:t>
            </a:r>
            <a:endParaRPr>
              <a:latin typeface="Roboto"/>
              <a:ea typeface="Roboto"/>
              <a:cs typeface="Roboto"/>
              <a:sym typeface="Roboto"/>
            </a:endParaRPr>
          </a:p>
        </p:txBody>
      </p:sp>
      <p:cxnSp>
        <p:nvCxnSpPr>
          <p:cNvPr id="109" name="Google Shape;109;p16"/>
          <p:cNvCxnSpPr>
            <a:stCxn id="102" idx="3"/>
          </p:cNvCxnSpPr>
          <p:nvPr/>
        </p:nvCxnSpPr>
        <p:spPr>
          <a:xfrm>
            <a:off x="6604950" y="2253475"/>
            <a:ext cx="760800" cy="3000"/>
          </a:xfrm>
          <a:prstGeom prst="straightConnector1">
            <a:avLst/>
          </a:prstGeom>
          <a:noFill/>
          <a:ln cap="flat" cmpd="sng" w="9525">
            <a:solidFill>
              <a:schemeClr val="dk2"/>
            </a:solidFill>
            <a:prstDash val="solid"/>
            <a:round/>
            <a:headEnd len="med" w="med" type="none"/>
            <a:tailEnd len="med" w="med" type="triangle"/>
          </a:ln>
        </p:spPr>
      </p:cxnSp>
      <p:sp>
        <p:nvSpPr>
          <p:cNvPr id="110" name="Google Shape;110;p16"/>
          <p:cNvSpPr txBox="1"/>
          <p:nvPr/>
        </p:nvSpPr>
        <p:spPr>
          <a:xfrm>
            <a:off x="6604950" y="1987075"/>
            <a:ext cx="86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contains</a:t>
            </a:r>
            <a:endParaRPr sz="1200">
              <a:latin typeface="Roboto"/>
              <a:ea typeface="Roboto"/>
              <a:cs typeface="Roboto"/>
              <a:sym typeface="Roboto"/>
            </a:endParaRPr>
          </a:p>
        </p:txBody>
      </p:sp>
      <p:cxnSp>
        <p:nvCxnSpPr>
          <p:cNvPr id="111" name="Google Shape;111;p16"/>
          <p:cNvCxnSpPr/>
          <p:nvPr/>
        </p:nvCxnSpPr>
        <p:spPr>
          <a:xfrm flipH="1">
            <a:off x="912525" y="2672875"/>
            <a:ext cx="18300" cy="1396200"/>
          </a:xfrm>
          <a:prstGeom prst="straightConnector1">
            <a:avLst/>
          </a:prstGeom>
          <a:noFill/>
          <a:ln cap="flat" cmpd="sng" w="9525">
            <a:solidFill>
              <a:schemeClr val="dk2"/>
            </a:solidFill>
            <a:prstDash val="solid"/>
            <a:round/>
            <a:headEnd len="med" w="med" type="none"/>
            <a:tailEnd len="med" w="med" type="triangle"/>
          </a:ln>
        </p:spPr>
      </p:cxnSp>
      <p:sp>
        <p:nvSpPr>
          <p:cNvPr id="112" name="Google Shape;112;p16"/>
          <p:cNvSpPr/>
          <p:nvPr/>
        </p:nvSpPr>
        <p:spPr>
          <a:xfrm>
            <a:off x="318525" y="4081375"/>
            <a:ext cx="1200000" cy="6489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Manage Employees and Webpage</a:t>
            </a:r>
            <a:endParaRPr sz="1200"/>
          </a:p>
        </p:txBody>
      </p:sp>
      <p:cxnSp>
        <p:nvCxnSpPr>
          <p:cNvPr id="113" name="Google Shape;113;p16"/>
          <p:cNvCxnSpPr>
            <a:stCxn id="112" idx="3"/>
          </p:cNvCxnSpPr>
          <p:nvPr/>
        </p:nvCxnSpPr>
        <p:spPr>
          <a:xfrm>
            <a:off x="1518525" y="4405825"/>
            <a:ext cx="4059000" cy="3000"/>
          </a:xfrm>
          <a:prstGeom prst="straightConnector1">
            <a:avLst/>
          </a:prstGeom>
          <a:noFill/>
          <a:ln cap="flat" cmpd="sng" w="9525">
            <a:solidFill>
              <a:schemeClr val="dk2"/>
            </a:solidFill>
            <a:prstDash val="solid"/>
            <a:round/>
            <a:headEnd len="med" w="med" type="none"/>
            <a:tailEnd len="med" w="med" type="triangle"/>
          </a:ln>
        </p:spPr>
      </p:cxnSp>
      <p:sp>
        <p:nvSpPr>
          <p:cNvPr id="114" name="Google Shape;114;p16"/>
          <p:cNvSpPr/>
          <p:nvPr/>
        </p:nvSpPr>
        <p:spPr>
          <a:xfrm>
            <a:off x="5577525" y="4117275"/>
            <a:ext cx="1059300" cy="5328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Assign Task</a:t>
            </a:r>
            <a:endParaRPr/>
          </a:p>
        </p:txBody>
      </p:sp>
      <p:cxnSp>
        <p:nvCxnSpPr>
          <p:cNvPr id="115" name="Google Shape;115;p16"/>
          <p:cNvCxnSpPr>
            <a:stCxn id="102" idx="2"/>
            <a:endCxn id="114" idx="0"/>
          </p:cNvCxnSpPr>
          <p:nvPr/>
        </p:nvCxnSpPr>
        <p:spPr>
          <a:xfrm>
            <a:off x="6075300" y="2519875"/>
            <a:ext cx="31800" cy="1597500"/>
          </a:xfrm>
          <a:prstGeom prst="straightConnector1">
            <a:avLst/>
          </a:prstGeom>
          <a:noFill/>
          <a:ln cap="flat" cmpd="sng" w="9525">
            <a:solidFill>
              <a:schemeClr val="dk2"/>
            </a:solidFill>
            <a:prstDash val="solid"/>
            <a:round/>
            <a:headEnd len="med" w="med" type="none"/>
            <a:tailEnd len="med" w="med" type="triangle"/>
          </a:ln>
        </p:spPr>
      </p:cxnSp>
      <p:cxnSp>
        <p:nvCxnSpPr>
          <p:cNvPr id="116" name="Google Shape;116;p16"/>
          <p:cNvCxnSpPr>
            <a:stCxn id="114" idx="3"/>
          </p:cNvCxnSpPr>
          <p:nvPr/>
        </p:nvCxnSpPr>
        <p:spPr>
          <a:xfrm>
            <a:off x="6636825" y="4383675"/>
            <a:ext cx="1683900" cy="2820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p16"/>
          <p:cNvSpPr txBox="1"/>
          <p:nvPr/>
        </p:nvSpPr>
        <p:spPr>
          <a:xfrm>
            <a:off x="6753375" y="4100075"/>
            <a:ext cx="14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a:ea typeface="Roboto"/>
                <a:cs typeface="Roboto"/>
                <a:sym typeface="Roboto"/>
              </a:rPr>
              <a:t>Provide Service</a:t>
            </a:r>
            <a:endParaRPr sz="13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General User - </a:t>
            </a:r>
            <a:r>
              <a:rPr lang="en"/>
              <a:t>Customers</a:t>
            </a:r>
            <a:endParaRPr/>
          </a:p>
        </p:txBody>
      </p:sp>
      <p:sp>
        <p:nvSpPr>
          <p:cNvPr id="123" name="Google Shape;123;p17"/>
          <p:cNvSpPr txBox="1"/>
          <p:nvPr>
            <p:ph idx="1" type="body"/>
          </p:nvPr>
        </p:nvSpPr>
        <p:spPr>
          <a:xfrm>
            <a:off x="327675" y="1919075"/>
            <a:ext cx="52428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2013 - QR Code bubble</a:t>
            </a:r>
            <a:endParaRPr/>
          </a:p>
          <a:p>
            <a:pPr indent="0" lvl="0" marL="0" rtl="0" algn="l">
              <a:spcBef>
                <a:spcPts val="1200"/>
              </a:spcBef>
              <a:spcAft>
                <a:spcPts val="0"/>
              </a:spcAft>
              <a:buNone/>
            </a:pPr>
            <a:r>
              <a:rPr lang="en"/>
              <a:t>2017 - iOS added a QR code </a:t>
            </a:r>
            <a:r>
              <a:rPr lang="en"/>
              <a:t>scanner</a:t>
            </a:r>
            <a:endParaRPr/>
          </a:p>
          <a:p>
            <a:pPr indent="0" lvl="0" marL="0" rtl="0" algn="l">
              <a:spcBef>
                <a:spcPts val="1200"/>
              </a:spcBef>
              <a:spcAft>
                <a:spcPts val="0"/>
              </a:spcAft>
              <a:buNone/>
            </a:pPr>
            <a:r>
              <a:rPr lang="en"/>
              <a:t>2020 - COVID-19 accelerates QR code adoption </a:t>
            </a:r>
            <a:r>
              <a:rPr lang="en" sz="1100"/>
              <a:t>[1]</a:t>
            </a:r>
            <a:endParaRPr sz="1100"/>
          </a:p>
          <a:p>
            <a:pPr indent="0" lvl="0" marL="0" rtl="0" algn="l">
              <a:spcBef>
                <a:spcPts val="1200"/>
              </a:spcBef>
              <a:spcAft>
                <a:spcPts val="0"/>
              </a:spcAft>
              <a:buNone/>
            </a:pPr>
            <a:r>
              <a:rPr lang="en"/>
              <a:t>US market catching up to China</a:t>
            </a:r>
            <a:endParaRPr/>
          </a:p>
          <a:p>
            <a:pPr indent="0" lvl="0" marL="0" rtl="0" algn="l">
              <a:spcBef>
                <a:spcPts val="1200"/>
              </a:spcBef>
              <a:spcAft>
                <a:spcPts val="1200"/>
              </a:spcAft>
              <a:buNone/>
            </a:pPr>
            <a:r>
              <a:rPr lang="en"/>
              <a:t>Customers now expect fast and easy digital interactions</a:t>
            </a:r>
            <a:endParaRPr/>
          </a:p>
        </p:txBody>
      </p:sp>
      <p:pic>
        <p:nvPicPr>
          <p:cNvPr id="124" name="Google Shape;124;p17"/>
          <p:cNvPicPr preferRelativeResize="0"/>
          <p:nvPr/>
        </p:nvPicPr>
        <p:blipFill rotWithShape="1">
          <a:blip r:embed="rId3">
            <a:alphaModFix/>
          </a:blip>
          <a:srcRect b="0" l="15618" r="17549" t="0"/>
          <a:stretch/>
        </p:blipFill>
        <p:spPr>
          <a:xfrm>
            <a:off x="5639975" y="1697950"/>
            <a:ext cx="3504025" cy="34455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Core Features - Customer QR Form</a:t>
            </a:r>
            <a:endParaRPr/>
          </a:p>
        </p:txBody>
      </p:sp>
      <p:sp>
        <p:nvSpPr>
          <p:cNvPr id="130" name="Google Shape;130;p1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39725" lvl="0" marL="457200" rtl="0" algn="l">
              <a:spcBef>
                <a:spcPts val="400"/>
              </a:spcBef>
              <a:spcAft>
                <a:spcPts val="0"/>
              </a:spcAft>
              <a:buClr>
                <a:srgbClr val="737373"/>
              </a:buClr>
              <a:buSzPts val="1750"/>
              <a:buChar char="●"/>
            </a:pPr>
            <a:r>
              <a:rPr lang="en" sz="1750">
                <a:solidFill>
                  <a:srgbClr val="737373"/>
                </a:solidFill>
              </a:rPr>
              <a:t>Associated with company grounds/processes</a:t>
            </a:r>
            <a:endParaRPr sz="1750">
              <a:solidFill>
                <a:srgbClr val="737373"/>
              </a:solidFill>
            </a:endParaRPr>
          </a:p>
          <a:p>
            <a:pPr indent="-339725" lvl="0" marL="457200" rtl="0" algn="l">
              <a:spcBef>
                <a:spcPts val="0"/>
              </a:spcBef>
              <a:spcAft>
                <a:spcPts val="0"/>
              </a:spcAft>
              <a:buClr>
                <a:srgbClr val="737373"/>
              </a:buClr>
              <a:buSzPts val="1750"/>
              <a:buChar char="●"/>
            </a:pPr>
            <a:r>
              <a:rPr lang="en" sz="1750">
                <a:solidFill>
                  <a:srgbClr val="737373"/>
                </a:solidFill>
              </a:rPr>
              <a:t>Automatically notifies companies</a:t>
            </a:r>
            <a:endParaRPr sz="1750">
              <a:solidFill>
                <a:srgbClr val="737373"/>
              </a:solidFill>
            </a:endParaRPr>
          </a:p>
          <a:p>
            <a:pPr indent="-339725" lvl="0" marL="457200" rtl="0" algn="l">
              <a:spcBef>
                <a:spcPts val="0"/>
              </a:spcBef>
              <a:spcAft>
                <a:spcPts val="0"/>
              </a:spcAft>
              <a:buClr>
                <a:srgbClr val="737373"/>
              </a:buClr>
              <a:buSzPts val="1750"/>
              <a:buChar char="●"/>
            </a:pPr>
            <a:r>
              <a:rPr lang="en" sz="1750">
                <a:solidFill>
                  <a:srgbClr val="737373"/>
                </a:solidFill>
              </a:rPr>
              <a:t>Ability to collect feedback</a:t>
            </a:r>
            <a:endParaRPr sz="1750">
              <a:solidFill>
                <a:srgbClr val="737373"/>
              </a:solidFill>
            </a:endParaRPr>
          </a:p>
          <a:p>
            <a:pPr indent="-339725" lvl="0" marL="457200" rtl="0" algn="l">
              <a:spcBef>
                <a:spcPts val="0"/>
              </a:spcBef>
              <a:spcAft>
                <a:spcPts val="0"/>
              </a:spcAft>
              <a:buClr>
                <a:srgbClr val="737373"/>
              </a:buClr>
              <a:buSzPts val="1750"/>
              <a:buChar char="●"/>
            </a:pPr>
            <a:r>
              <a:rPr lang="en" sz="1750">
                <a:solidFill>
                  <a:srgbClr val="737373"/>
                </a:solidFill>
              </a:rPr>
              <a:t>Customizable appearance</a:t>
            </a:r>
            <a:endParaRPr sz="1750">
              <a:solidFill>
                <a:srgbClr val="737373"/>
              </a:solidFill>
            </a:endParaRPr>
          </a:p>
        </p:txBody>
      </p:sp>
      <p:pic>
        <p:nvPicPr>
          <p:cNvPr id="131" name="Google Shape;131;p18"/>
          <p:cNvPicPr preferRelativeResize="0"/>
          <p:nvPr/>
        </p:nvPicPr>
        <p:blipFill>
          <a:blip r:embed="rId3">
            <a:alphaModFix/>
          </a:blip>
          <a:stretch>
            <a:fillRect/>
          </a:stretch>
        </p:blipFill>
        <p:spPr>
          <a:xfrm>
            <a:off x="5913675" y="2366850"/>
            <a:ext cx="3064600" cy="244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Core Features - Corporate Admin Panel</a:t>
            </a:r>
            <a:endParaRPr/>
          </a:p>
        </p:txBody>
      </p:sp>
      <p:sp>
        <p:nvSpPr>
          <p:cNvPr id="137" name="Google Shape;137;p1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fontScale="40000" lnSpcReduction="20000"/>
          </a:bodyPr>
          <a:lstStyle/>
          <a:p>
            <a:pPr indent="-342509" lvl="0" marL="457200" rtl="0" algn="l">
              <a:lnSpc>
                <a:spcPct val="115000"/>
              </a:lnSpc>
              <a:spcBef>
                <a:spcPts val="400"/>
              </a:spcBef>
              <a:spcAft>
                <a:spcPts val="0"/>
              </a:spcAft>
              <a:buClr>
                <a:srgbClr val="737373"/>
              </a:buClr>
              <a:buSzPct val="100000"/>
              <a:buChar char="●"/>
            </a:pPr>
            <a:r>
              <a:rPr lang="en" sz="4484">
                <a:solidFill>
                  <a:srgbClr val="737373"/>
                </a:solidFill>
              </a:rPr>
              <a:t>Login authentication</a:t>
            </a:r>
            <a:endParaRPr sz="4484">
              <a:solidFill>
                <a:srgbClr val="737373"/>
              </a:solidFill>
            </a:endParaRPr>
          </a:p>
          <a:p>
            <a:pPr indent="-342509" lvl="0" marL="457200" rtl="0" algn="l">
              <a:lnSpc>
                <a:spcPct val="115000"/>
              </a:lnSpc>
              <a:spcBef>
                <a:spcPts val="0"/>
              </a:spcBef>
              <a:spcAft>
                <a:spcPts val="0"/>
              </a:spcAft>
              <a:buClr>
                <a:srgbClr val="737373"/>
              </a:buClr>
              <a:buSzPct val="100000"/>
              <a:buChar char="●"/>
            </a:pPr>
            <a:r>
              <a:rPr lang="en" sz="4484">
                <a:solidFill>
                  <a:srgbClr val="737373"/>
                </a:solidFill>
              </a:rPr>
              <a:t>Company profile management</a:t>
            </a:r>
            <a:endParaRPr sz="4484">
              <a:solidFill>
                <a:srgbClr val="737373"/>
              </a:solidFill>
            </a:endParaRPr>
          </a:p>
          <a:p>
            <a:pPr indent="-342509" lvl="0" marL="457200" rtl="0" algn="l">
              <a:lnSpc>
                <a:spcPct val="115000"/>
              </a:lnSpc>
              <a:spcBef>
                <a:spcPts val="0"/>
              </a:spcBef>
              <a:spcAft>
                <a:spcPts val="0"/>
              </a:spcAft>
              <a:buClr>
                <a:srgbClr val="737373"/>
              </a:buClr>
              <a:buSzPct val="100000"/>
              <a:buChar char="●"/>
            </a:pPr>
            <a:r>
              <a:rPr lang="en" sz="4484">
                <a:solidFill>
                  <a:srgbClr val="737373"/>
                </a:solidFill>
              </a:rPr>
              <a:t>QR code management</a:t>
            </a:r>
            <a:endParaRPr sz="4484">
              <a:solidFill>
                <a:srgbClr val="737373"/>
              </a:solidFill>
            </a:endParaRPr>
          </a:p>
          <a:p>
            <a:pPr indent="-342509" lvl="1" marL="914400" rtl="0" algn="l">
              <a:lnSpc>
                <a:spcPct val="115000"/>
              </a:lnSpc>
              <a:spcBef>
                <a:spcPts val="0"/>
              </a:spcBef>
              <a:spcAft>
                <a:spcPts val="0"/>
              </a:spcAft>
              <a:buClr>
                <a:srgbClr val="737373"/>
              </a:buClr>
              <a:buSzPct val="100000"/>
              <a:buChar char="○"/>
            </a:pPr>
            <a:r>
              <a:rPr lang="en" sz="4484">
                <a:solidFill>
                  <a:srgbClr val="737373"/>
                </a:solidFill>
              </a:rPr>
              <a:t>Generate, browse, manage lifetimes</a:t>
            </a:r>
            <a:endParaRPr sz="4484">
              <a:solidFill>
                <a:srgbClr val="737373"/>
              </a:solidFill>
            </a:endParaRPr>
          </a:p>
          <a:p>
            <a:pPr indent="-342509" lvl="1" marL="914400" rtl="0" algn="l">
              <a:lnSpc>
                <a:spcPct val="115000"/>
              </a:lnSpc>
              <a:spcBef>
                <a:spcPts val="0"/>
              </a:spcBef>
              <a:spcAft>
                <a:spcPts val="0"/>
              </a:spcAft>
              <a:buClr>
                <a:srgbClr val="737373"/>
              </a:buClr>
              <a:buSzPct val="100000"/>
              <a:buChar char="○"/>
            </a:pPr>
            <a:r>
              <a:rPr lang="en" sz="4484">
                <a:solidFill>
                  <a:srgbClr val="737373"/>
                </a:solidFill>
              </a:rPr>
              <a:t>Annotate</a:t>
            </a:r>
            <a:endParaRPr sz="4484">
              <a:solidFill>
                <a:srgbClr val="737373"/>
              </a:solidFill>
            </a:endParaRPr>
          </a:p>
          <a:p>
            <a:pPr indent="-342509" lvl="1" marL="914400" rtl="0" algn="l">
              <a:lnSpc>
                <a:spcPct val="115000"/>
              </a:lnSpc>
              <a:spcBef>
                <a:spcPts val="0"/>
              </a:spcBef>
              <a:spcAft>
                <a:spcPts val="0"/>
              </a:spcAft>
              <a:buClr>
                <a:srgbClr val="737373"/>
              </a:buClr>
              <a:buSzPct val="100000"/>
              <a:buChar char="○"/>
            </a:pPr>
            <a:r>
              <a:rPr lang="en" sz="4484">
                <a:solidFill>
                  <a:srgbClr val="737373"/>
                </a:solidFill>
              </a:rPr>
              <a:t>Form configuration</a:t>
            </a:r>
            <a:endParaRPr sz="4484">
              <a:solidFill>
                <a:srgbClr val="737373"/>
              </a:solidFill>
            </a:endParaRPr>
          </a:p>
          <a:p>
            <a:pPr indent="-342509" lvl="1" marL="914400" rtl="0" algn="l">
              <a:lnSpc>
                <a:spcPct val="115000"/>
              </a:lnSpc>
              <a:spcBef>
                <a:spcPts val="0"/>
              </a:spcBef>
              <a:spcAft>
                <a:spcPts val="0"/>
              </a:spcAft>
              <a:buClr>
                <a:srgbClr val="737373"/>
              </a:buClr>
              <a:buSzPct val="100000"/>
              <a:buChar char="○"/>
            </a:pPr>
            <a:r>
              <a:rPr lang="en" sz="4484">
                <a:solidFill>
                  <a:srgbClr val="737373"/>
                </a:solidFill>
              </a:rPr>
              <a:t>Response behavior configuration</a:t>
            </a:r>
            <a:endParaRPr sz="4484">
              <a:solidFill>
                <a:srgbClr val="737373"/>
              </a:solidFill>
            </a:endParaRPr>
          </a:p>
          <a:p>
            <a:pPr indent="-342509" lvl="0" marL="457200" rtl="0" algn="l">
              <a:lnSpc>
                <a:spcPct val="115000"/>
              </a:lnSpc>
              <a:spcBef>
                <a:spcPts val="0"/>
              </a:spcBef>
              <a:spcAft>
                <a:spcPts val="0"/>
              </a:spcAft>
              <a:buClr>
                <a:srgbClr val="737373"/>
              </a:buClr>
              <a:buSzPct val="100000"/>
              <a:buChar char="●"/>
            </a:pPr>
            <a:r>
              <a:rPr lang="en" sz="4484">
                <a:solidFill>
                  <a:srgbClr val="737373"/>
                </a:solidFill>
              </a:rPr>
              <a:t>Employee profile</a:t>
            </a:r>
            <a:endParaRPr sz="4484">
              <a:solidFill>
                <a:srgbClr val="737373"/>
              </a:solidFill>
            </a:endParaRPr>
          </a:p>
          <a:p>
            <a:pPr indent="-342509" lvl="1" marL="914400" rtl="0" algn="l">
              <a:lnSpc>
                <a:spcPct val="115000"/>
              </a:lnSpc>
              <a:spcBef>
                <a:spcPts val="0"/>
              </a:spcBef>
              <a:spcAft>
                <a:spcPts val="0"/>
              </a:spcAft>
              <a:buClr>
                <a:srgbClr val="737373"/>
              </a:buClr>
              <a:buSzPct val="100000"/>
              <a:buChar char="○"/>
            </a:pPr>
            <a:r>
              <a:rPr lang="en" sz="4484">
                <a:solidFill>
                  <a:srgbClr val="737373"/>
                </a:solidFill>
              </a:rPr>
              <a:t>Manage contact information</a:t>
            </a:r>
            <a:endParaRPr sz="4484">
              <a:solidFill>
                <a:srgbClr val="737373"/>
              </a:solidFill>
            </a:endParaRPr>
          </a:p>
        </p:txBody>
      </p:sp>
      <p:pic>
        <p:nvPicPr>
          <p:cNvPr id="138" name="Google Shape;138;p19"/>
          <p:cNvPicPr preferRelativeResize="0"/>
          <p:nvPr/>
        </p:nvPicPr>
        <p:blipFill>
          <a:blip r:embed="rId3">
            <a:alphaModFix/>
          </a:blip>
          <a:stretch>
            <a:fillRect/>
          </a:stretch>
        </p:blipFill>
        <p:spPr>
          <a:xfrm>
            <a:off x="5386544" y="1919077"/>
            <a:ext cx="3685406" cy="271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Technical Implementation</a:t>
            </a:r>
            <a:endParaRPr/>
          </a:p>
        </p:txBody>
      </p:sp>
      <p:sp>
        <p:nvSpPr>
          <p:cNvPr id="144" name="Google Shape;144;p2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400"/>
              </a:spcBef>
              <a:spcAft>
                <a:spcPts val="0"/>
              </a:spcAft>
              <a:buNone/>
            </a:pPr>
            <a:r>
              <a:rPr lang="en">
                <a:solidFill>
                  <a:srgbClr val="737373"/>
                </a:solidFill>
              </a:rPr>
              <a:t>Frontend - React, TailwindCSS</a:t>
            </a:r>
            <a:endParaRPr>
              <a:solidFill>
                <a:srgbClr val="737373"/>
              </a:solidFill>
            </a:endParaRPr>
          </a:p>
          <a:p>
            <a:pPr indent="0" lvl="0" marL="0" rtl="0" algn="l">
              <a:spcBef>
                <a:spcPts val="0"/>
              </a:spcBef>
              <a:spcAft>
                <a:spcPts val="0"/>
              </a:spcAft>
              <a:buNone/>
            </a:pPr>
            <a:r>
              <a:rPr lang="en">
                <a:solidFill>
                  <a:srgbClr val="737373"/>
                </a:solidFill>
              </a:rPr>
              <a:t>Backend - Rust, PostgresDB</a:t>
            </a:r>
            <a:endParaRPr>
              <a:solidFill>
                <a:srgbClr val="737373"/>
              </a:solidFill>
            </a:endParaRPr>
          </a:p>
          <a:p>
            <a:pPr indent="0" lvl="0" marL="0" rtl="0" algn="l">
              <a:spcBef>
                <a:spcPts val="1200"/>
              </a:spcBef>
              <a:spcAft>
                <a:spcPts val="0"/>
              </a:spcAft>
              <a:buNone/>
            </a:pPr>
            <a:r>
              <a:rPr lang="en">
                <a:solidFill>
                  <a:srgbClr val="737373"/>
                </a:solidFill>
              </a:rPr>
              <a:t>API’s - Twilio, Postmark, Stripe</a:t>
            </a:r>
            <a:endParaRPr>
              <a:solidFill>
                <a:srgbClr val="737373"/>
              </a:solidFill>
            </a:endParaRPr>
          </a:p>
          <a:p>
            <a:pPr indent="0" lvl="0" marL="0" rtl="0" algn="l">
              <a:spcBef>
                <a:spcPts val="1200"/>
              </a:spcBef>
              <a:spcAft>
                <a:spcPts val="1200"/>
              </a:spcAft>
              <a:buNone/>
            </a:pPr>
            <a:r>
              <a:rPr lang="en">
                <a:solidFill>
                  <a:srgbClr val="737373"/>
                </a:solidFill>
              </a:rPr>
              <a:t>Hosting - Docker containers on Digital Ocean</a:t>
            </a:r>
            <a:endParaRPr>
              <a:solidFill>
                <a:srgbClr val="737373"/>
              </a:solidFill>
            </a:endParaRPr>
          </a:p>
        </p:txBody>
      </p:sp>
      <p:pic>
        <p:nvPicPr>
          <p:cNvPr id="145" name="Google Shape;145;p20"/>
          <p:cNvPicPr preferRelativeResize="0"/>
          <p:nvPr/>
        </p:nvPicPr>
        <p:blipFill>
          <a:blip r:embed="rId3">
            <a:alphaModFix/>
          </a:blip>
          <a:stretch>
            <a:fillRect/>
          </a:stretch>
        </p:blipFill>
        <p:spPr>
          <a:xfrm>
            <a:off x="471900" y="4145316"/>
            <a:ext cx="903624" cy="805558"/>
          </a:xfrm>
          <a:prstGeom prst="rect">
            <a:avLst/>
          </a:prstGeom>
          <a:noFill/>
          <a:ln>
            <a:noFill/>
          </a:ln>
        </p:spPr>
      </p:pic>
      <p:pic>
        <p:nvPicPr>
          <p:cNvPr id="146" name="Google Shape;146;p20"/>
          <p:cNvPicPr preferRelativeResize="0"/>
          <p:nvPr/>
        </p:nvPicPr>
        <p:blipFill rotWithShape="1">
          <a:blip r:embed="rId4">
            <a:alphaModFix/>
          </a:blip>
          <a:srcRect b="0" l="0" r="75650" t="0"/>
          <a:stretch/>
        </p:blipFill>
        <p:spPr>
          <a:xfrm>
            <a:off x="1297975" y="4140400"/>
            <a:ext cx="850925" cy="815400"/>
          </a:xfrm>
          <a:prstGeom prst="rect">
            <a:avLst/>
          </a:prstGeom>
          <a:noFill/>
          <a:ln>
            <a:noFill/>
          </a:ln>
        </p:spPr>
      </p:pic>
      <p:pic>
        <p:nvPicPr>
          <p:cNvPr id="147" name="Google Shape;147;p20"/>
          <p:cNvPicPr preferRelativeResize="0"/>
          <p:nvPr/>
        </p:nvPicPr>
        <p:blipFill rotWithShape="1">
          <a:blip r:embed="rId5">
            <a:alphaModFix/>
          </a:blip>
          <a:srcRect b="0" l="0" r="68549" t="0"/>
          <a:stretch/>
        </p:blipFill>
        <p:spPr>
          <a:xfrm>
            <a:off x="2671600" y="4116000"/>
            <a:ext cx="903624" cy="864200"/>
          </a:xfrm>
          <a:prstGeom prst="rect">
            <a:avLst/>
          </a:prstGeom>
          <a:noFill/>
          <a:ln>
            <a:noFill/>
          </a:ln>
        </p:spPr>
      </p:pic>
      <p:pic>
        <p:nvPicPr>
          <p:cNvPr id="148" name="Google Shape;148;p20"/>
          <p:cNvPicPr preferRelativeResize="0"/>
          <p:nvPr/>
        </p:nvPicPr>
        <p:blipFill>
          <a:blip r:embed="rId6">
            <a:alphaModFix/>
          </a:blip>
          <a:stretch>
            <a:fillRect/>
          </a:stretch>
        </p:blipFill>
        <p:spPr>
          <a:xfrm>
            <a:off x="3575213" y="3606313"/>
            <a:ext cx="850925" cy="850925"/>
          </a:xfrm>
          <a:prstGeom prst="rect">
            <a:avLst/>
          </a:prstGeom>
          <a:noFill/>
          <a:ln>
            <a:noFill/>
          </a:ln>
        </p:spPr>
      </p:pic>
      <p:pic>
        <p:nvPicPr>
          <p:cNvPr id="149" name="Google Shape;149;p20"/>
          <p:cNvPicPr preferRelativeResize="0"/>
          <p:nvPr/>
        </p:nvPicPr>
        <p:blipFill rotWithShape="1">
          <a:blip r:embed="rId7">
            <a:alphaModFix/>
          </a:blip>
          <a:srcRect b="19008" l="0" r="62052" t="20626"/>
          <a:stretch/>
        </p:blipFill>
        <p:spPr>
          <a:xfrm>
            <a:off x="4426150" y="4177013"/>
            <a:ext cx="1026358" cy="966500"/>
          </a:xfrm>
          <a:prstGeom prst="rect">
            <a:avLst/>
          </a:prstGeom>
          <a:noFill/>
          <a:ln>
            <a:noFill/>
          </a:ln>
        </p:spPr>
      </p:pic>
      <p:pic>
        <p:nvPicPr>
          <p:cNvPr id="150" name="Google Shape;150;p20"/>
          <p:cNvPicPr preferRelativeResize="0"/>
          <p:nvPr/>
        </p:nvPicPr>
        <p:blipFill rotWithShape="1">
          <a:blip r:embed="rId8">
            <a:alphaModFix/>
          </a:blip>
          <a:srcRect b="10698" l="28445" r="32243" t="14590"/>
          <a:stretch/>
        </p:blipFill>
        <p:spPr>
          <a:xfrm>
            <a:off x="7989675" y="4076517"/>
            <a:ext cx="1026350" cy="975308"/>
          </a:xfrm>
          <a:prstGeom prst="rect">
            <a:avLst/>
          </a:prstGeom>
          <a:noFill/>
          <a:ln>
            <a:noFill/>
          </a:ln>
        </p:spPr>
      </p:pic>
      <p:pic>
        <p:nvPicPr>
          <p:cNvPr id="151" name="Google Shape;151;p20"/>
          <p:cNvPicPr preferRelativeResize="0"/>
          <p:nvPr/>
        </p:nvPicPr>
        <p:blipFill>
          <a:blip r:embed="rId9">
            <a:alphaModFix/>
          </a:blip>
          <a:stretch>
            <a:fillRect/>
          </a:stretch>
        </p:blipFill>
        <p:spPr>
          <a:xfrm>
            <a:off x="6883475" y="4082450"/>
            <a:ext cx="966501" cy="966501"/>
          </a:xfrm>
          <a:prstGeom prst="rect">
            <a:avLst/>
          </a:prstGeom>
          <a:noFill/>
          <a:ln>
            <a:noFill/>
          </a:ln>
        </p:spPr>
      </p:pic>
      <p:pic>
        <p:nvPicPr>
          <p:cNvPr id="152" name="Google Shape;152;p20"/>
          <p:cNvPicPr preferRelativeResize="0"/>
          <p:nvPr/>
        </p:nvPicPr>
        <p:blipFill rotWithShape="1">
          <a:blip r:embed="rId10">
            <a:alphaModFix/>
          </a:blip>
          <a:srcRect b="22673" l="16565" r="16692" t="22093"/>
          <a:stretch/>
        </p:blipFill>
        <p:spPr>
          <a:xfrm>
            <a:off x="6997675" y="3020760"/>
            <a:ext cx="1696324" cy="9664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Related Apps</a:t>
            </a:r>
            <a:endParaRPr/>
          </a:p>
        </p:txBody>
      </p:sp>
      <p:sp>
        <p:nvSpPr>
          <p:cNvPr id="158" name="Google Shape;158;p2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lnSpcReduction="10000"/>
          </a:bodyPr>
          <a:lstStyle/>
          <a:p>
            <a:pPr indent="-342900" lvl="0" marL="457200" rtl="0" algn="l">
              <a:spcBef>
                <a:spcPts val="400"/>
              </a:spcBef>
              <a:spcAft>
                <a:spcPts val="0"/>
              </a:spcAft>
              <a:buSzPts val="1800"/>
              <a:buChar char="●"/>
            </a:pPr>
            <a:r>
              <a:rPr lang="en"/>
              <a:t>Qualtrics</a:t>
            </a:r>
            <a:endParaRPr/>
          </a:p>
          <a:p>
            <a:pPr indent="-342900" lvl="0" marL="457200" rtl="0" algn="l">
              <a:spcBef>
                <a:spcPts val="0"/>
              </a:spcBef>
              <a:spcAft>
                <a:spcPts val="0"/>
              </a:spcAft>
              <a:buSzPts val="1800"/>
              <a:buChar char="●"/>
            </a:pPr>
            <a:r>
              <a:rPr lang="en"/>
              <a:t>Google Surveys/Forms</a:t>
            </a:r>
            <a:endParaRPr/>
          </a:p>
          <a:p>
            <a:pPr indent="-342900" lvl="0" marL="457200" rtl="0" algn="l">
              <a:spcBef>
                <a:spcPts val="0"/>
              </a:spcBef>
              <a:spcAft>
                <a:spcPts val="0"/>
              </a:spcAft>
              <a:buSzPts val="1800"/>
              <a:buChar char="●"/>
            </a:pPr>
            <a:r>
              <a:rPr lang="en"/>
              <a:t>SurveyMonkey</a:t>
            </a:r>
            <a:endParaRPr/>
          </a:p>
          <a:p>
            <a:pPr indent="-342900" lvl="0" marL="457200" rtl="0" algn="l">
              <a:spcBef>
                <a:spcPts val="0"/>
              </a:spcBef>
              <a:spcAft>
                <a:spcPts val="0"/>
              </a:spcAft>
              <a:buSzPts val="1800"/>
              <a:buChar char="●"/>
            </a:pPr>
            <a:r>
              <a:rPr lang="en"/>
              <a:t>SignUpGenius</a:t>
            </a:r>
            <a:endParaRPr/>
          </a:p>
          <a:p>
            <a:pPr indent="-342900" lvl="0" marL="457200" rtl="0" algn="l">
              <a:spcBef>
                <a:spcPts val="0"/>
              </a:spcBef>
              <a:spcAft>
                <a:spcPts val="0"/>
              </a:spcAft>
              <a:buSzPts val="1800"/>
              <a:buChar char="●"/>
            </a:pPr>
            <a:r>
              <a:rPr lang="en"/>
              <a:t>Tencent/Alibaba</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000">
              <a:solidFill>
                <a:schemeClr val="dk2"/>
              </a:solidFill>
              <a:latin typeface="Arial"/>
              <a:ea typeface="Arial"/>
              <a:cs typeface="Arial"/>
              <a:sym typeface="Arial"/>
            </a:endParaRPr>
          </a:p>
          <a:p>
            <a:pPr indent="0" lvl="0" marL="0" rtl="0" algn="l">
              <a:spcBef>
                <a:spcPts val="400"/>
              </a:spcBef>
              <a:spcAft>
                <a:spcPts val="0"/>
              </a:spcAft>
              <a:buNone/>
            </a:pPr>
            <a:r>
              <a:t/>
            </a:r>
            <a:endParaRPr sz="1000">
              <a:solidFill>
                <a:schemeClr val="dk2"/>
              </a:solidFill>
              <a:latin typeface="Arial"/>
              <a:ea typeface="Arial"/>
              <a:cs typeface="Arial"/>
              <a:sym typeface="Arial"/>
            </a:endParaRPr>
          </a:p>
          <a:p>
            <a:pPr indent="0" lvl="0" marL="0" rtl="0" algn="l">
              <a:spcBef>
                <a:spcPts val="400"/>
              </a:spcBef>
              <a:spcAft>
                <a:spcPts val="0"/>
              </a:spcAft>
              <a:buNone/>
            </a:pPr>
            <a:r>
              <a:t/>
            </a:r>
            <a:endParaRPr/>
          </a:p>
        </p:txBody>
      </p:sp>
      <p:pic>
        <p:nvPicPr>
          <p:cNvPr id="159" name="Google Shape;159;p21"/>
          <p:cNvPicPr preferRelativeResize="0"/>
          <p:nvPr/>
        </p:nvPicPr>
        <p:blipFill>
          <a:blip r:embed="rId3">
            <a:alphaModFix/>
          </a:blip>
          <a:stretch>
            <a:fillRect/>
          </a:stretch>
        </p:blipFill>
        <p:spPr>
          <a:xfrm>
            <a:off x="4016213" y="1919075"/>
            <a:ext cx="1133475" cy="323850"/>
          </a:xfrm>
          <a:prstGeom prst="rect">
            <a:avLst/>
          </a:prstGeom>
          <a:noFill/>
          <a:ln>
            <a:noFill/>
          </a:ln>
        </p:spPr>
      </p:pic>
      <p:pic>
        <p:nvPicPr>
          <p:cNvPr id="160" name="Google Shape;160;p21"/>
          <p:cNvPicPr preferRelativeResize="0"/>
          <p:nvPr/>
        </p:nvPicPr>
        <p:blipFill>
          <a:blip r:embed="rId4">
            <a:alphaModFix/>
          </a:blip>
          <a:stretch>
            <a:fillRect/>
          </a:stretch>
        </p:blipFill>
        <p:spPr>
          <a:xfrm>
            <a:off x="4005250" y="1846888"/>
            <a:ext cx="1133475" cy="1133475"/>
          </a:xfrm>
          <a:prstGeom prst="rect">
            <a:avLst/>
          </a:prstGeom>
          <a:noFill/>
          <a:ln>
            <a:noFill/>
          </a:ln>
        </p:spPr>
      </p:pic>
      <p:pic>
        <p:nvPicPr>
          <p:cNvPr id="161" name="Google Shape;161;p21"/>
          <p:cNvPicPr preferRelativeResize="0"/>
          <p:nvPr/>
        </p:nvPicPr>
        <p:blipFill>
          <a:blip r:embed="rId5">
            <a:alphaModFix/>
          </a:blip>
          <a:stretch>
            <a:fillRect/>
          </a:stretch>
        </p:blipFill>
        <p:spPr>
          <a:xfrm>
            <a:off x="5232200" y="2196675"/>
            <a:ext cx="1111457" cy="433925"/>
          </a:xfrm>
          <a:prstGeom prst="rect">
            <a:avLst/>
          </a:prstGeom>
          <a:noFill/>
          <a:ln>
            <a:noFill/>
          </a:ln>
        </p:spPr>
      </p:pic>
      <p:pic>
        <p:nvPicPr>
          <p:cNvPr id="162" name="Google Shape;162;p21"/>
          <p:cNvPicPr preferRelativeResize="0"/>
          <p:nvPr/>
        </p:nvPicPr>
        <p:blipFill>
          <a:blip r:embed="rId6">
            <a:alphaModFix/>
          </a:blip>
          <a:stretch>
            <a:fillRect/>
          </a:stretch>
        </p:blipFill>
        <p:spPr>
          <a:xfrm>
            <a:off x="6426150" y="2196675"/>
            <a:ext cx="993021" cy="433925"/>
          </a:xfrm>
          <a:prstGeom prst="rect">
            <a:avLst/>
          </a:prstGeom>
          <a:noFill/>
          <a:ln>
            <a:noFill/>
          </a:ln>
        </p:spPr>
      </p:pic>
      <p:pic>
        <p:nvPicPr>
          <p:cNvPr id="163" name="Google Shape;163;p21"/>
          <p:cNvPicPr preferRelativeResize="0"/>
          <p:nvPr/>
        </p:nvPicPr>
        <p:blipFill>
          <a:blip r:embed="rId7">
            <a:alphaModFix/>
          </a:blip>
          <a:stretch>
            <a:fillRect/>
          </a:stretch>
        </p:blipFill>
        <p:spPr>
          <a:xfrm>
            <a:off x="5371500" y="3018750"/>
            <a:ext cx="832856" cy="433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Challenges</a:t>
            </a:r>
            <a:endParaRPr/>
          </a:p>
        </p:txBody>
      </p:sp>
      <p:sp>
        <p:nvSpPr>
          <p:cNvPr id="169" name="Google Shape;169;p22"/>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Authentication/authorization for corporate clients</a:t>
            </a:r>
            <a:endParaRPr/>
          </a:p>
          <a:p>
            <a:pPr indent="-342900" lvl="0" marL="457200" rtl="0" algn="l">
              <a:spcBef>
                <a:spcPts val="0"/>
              </a:spcBef>
              <a:spcAft>
                <a:spcPts val="0"/>
              </a:spcAft>
              <a:buSzPts val="1800"/>
              <a:buChar char="●"/>
            </a:pPr>
            <a:r>
              <a:rPr lang="en"/>
              <a:t>Working with new APIs</a:t>
            </a:r>
            <a:endParaRPr/>
          </a:p>
          <a:p>
            <a:pPr indent="-342900" lvl="0" marL="457200" rtl="0" algn="l">
              <a:spcBef>
                <a:spcPts val="0"/>
              </a:spcBef>
              <a:spcAft>
                <a:spcPts val="0"/>
              </a:spcAft>
              <a:buSzPts val="1800"/>
              <a:buChar char="●"/>
            </a:pPr>
            <a:r>
              <a:rPr lang="en"/>
              <a:t>UX Design</a:t>
            </a:r>
            <a:endParaRPr sz="100">
              <a:solidFill>
                <a:srgbClr val="737373"/>
              </a:solidFill>
            </a:endParaRPr>
          </a:p>
          <a:p>
            <a:pPr indent="0" lvl="0" marL="0" rtl="0" algn="l">
              <a:spcBef>
                <a:spcPts val="1200"/>
              </a:spcBef>
              <a:spcAft>
                <a:spcPts val="1200"/>
              </a:spcAft>
              <a:buNone/>
            </a:pPr>
            <a:r>
              <a:t/>
            </a:r>
            <a:endParaRPr/>
          </a:p>
        </p:txBody>
      </p:sp>
      <p:pic>
        <p:nvPicPr>
          <p:cNvPr id="170" name="Google Shape;170;p22"/>
          <p:cNvPicPr preferRelativeResize="0"/>
          <p:nvPr/>
        </p:nvPicPr>
        <p:blipFill rotWithShape="1">
          <a:blip r:embed="rId3">
            <a:alphaModFix/>
          </a:blip>
          <a:srcRect b="0" l="0" r="68549" t="0"/>
          <a:stretch/>
        </p:blipFill>
        <p:spPr>
          <a:xfrm>
            <a:off x="4717875" y="3381512"/>
            <a:ext cx="903624" cy="864200"/>
          </a:xfrm>
          <a:prstGeom prst="rect">
            <a:avLst/>
          </a:prstGeom>
          <a:noFill/>
          <a:ln>
            <a:noFill/>
          </a:ln>
        </p:spPr>
      </p:pic>
      <p:pic>
        <p:nvPicPr>
          <p:cNvPr id="171" name="Google Shape;171;p22"/>
          <p:cNvPicPr preferRelativeResize="0"/>
          <p:nvPr/>
        </p:nvPicPr>
        <p:blipFill>
          <a:blip r:embed="rId4">
            <a:alphaModFix/>
          </a:blip>
          <a:stretch>
            <a:fillRect/>
          </a:stretch>
        </p:blipFill>
        <p:spPr>
          <a:xfrm>
            <a:off x="5621488" y="2871825"/>
            <a:ext cx="850925" cy="850925"/>
          </a:xfrm>
          <a:prstGeom prst="rect">
            <a:avLst/>
          </a:prstGeom>
          <a:noFill/>
          <a:ln>
            <a:noFill/>
          </a:ln>
        </p:spPr>
      </p:pic>
      <p:pic>
        <p:nvPicPr>
          <p:cNvPr id="172" name="Google Shape;172;p22"/>
          <p:cNvPicPr preferRelativeResize="0"/>
          <p:nvPr/>
        </p:nvPicPr>
        <p:blipFill rotWithShape="1">
          <a:blip r:embed="rId5">
            <a:alphaModFix/>
          </a:blip>
          <a:srcRect b="19008" l="0" r="62052" t="20626"/>
          <a:stretch/>
        </p:blipFill>
        <p:spPr>
          <a:xfrm>
            <a:off x="6472425" y="3442525"/>
            <a:ext cx="1026358" cy="966500"/>
          </a:xfrm>
          <a:prstGeom prst="rect">
            <a:avLst/>
          </a:prstGeom>
          <a:noFill/>
          <a:ln>
            <a:noFill/>
          </a:ln>
        </p:spPr>
      </p:pic>
      <p:pic>
        <p:nvPicPr>
          <p:cNvPr id="173" name="Google Shape;173;p22"/>
          <p:cNvPicPr preferRelativeResize="0"/>
          <p:nvPr/>
        </p:nvPicPr>
        <p:blipFill>
          <a:blip r:embed="rId6">
            <a:alphaModFix/>
          </a:blip>
          <a:stretch>
            <a:fillRect/>
          </a:stretch>
        </p:blipFill>
        <p:spPr>
          <a:xfrm>
            <a:off x="6336773" y="1667215"/>
            <a:ext cx="1248275" cy="1248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